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843F1D-09FA-4BA8-98ED-40E8E83D9BB0}">
  <a:tblStyle styleId="{AD843F1D-09FA-4BA8-98ED-40E8E83D9BB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2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3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5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IBMPlexSansSemiBol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IBMPlexSans-bold.fntdata"/><Relationship Id="rId14" Type="http://schemas.openxmlformats.org/officeDocument/2006/relationships/slide" Target="slides/slide6.xml"/><Relationship Id="rId36" Type="http://schemas.openxmlformats.org/officeDocument/2006/relationships/font" Target="fonts/IBMPlexSans-regular.fntdata"/><Relationship Id="rId17" Type="http://schemas.openxmlformats.org/officeDocument/2006/relationships/slide" Target="slides/slide9.xml"/><Relationship Id="rId39" Type="http://schemas.openxmlformats.org/officeDocument/2006/relationships/font" Target="fonts/IBMPlexSans-boldItalic.fntdata"/><Relationship Id="rId16" Type="http://schemas.openxmlformats.org/officeDocument/2006/relationships/slide" Target="slides/slide8.xml"/><Relationship Id="rId38" Type="http://schemas.openxmlformats.org/officeDocument/2006/relationships/font" Target="fonts/IBMPlex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81d8c2c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81d8c2c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81d8c2c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81d8c2c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81d8c2c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81d8c2c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81d8c2c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81d8c2c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781d8c2c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781d8c2c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81d8c2c1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781d8c2c1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81d8c2c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81d8c2c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gif"/><Relationship Id="rId4" Type="http://schemas.openxmlformats.org/officeDocument/2006/relationships/image" Target="../media/image34.gif"/><Relationship Id="rId5" Type="http://schemas.openxmlformats.org/officeDocument/2006/relationships/image" Target="../media/image33.gif"/><Relationship Id="rId6" Type="http://schemas.openxmlformats.org/officeDocument/2006/relationships/image" Target="../media/image3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gif"/><Relationship Id="rId4" Type="http://schemas.openxmlformats.org/officeDocument/2006/relationships/image" Target="../media/image34.gif"/><Relationship Id="rId5" Type="http://schemas.openxmlformats.org/officeDocument/2006/relationships/image" Target="../media/image33.gif"/><Relationship Id="rId6" Type="http://schemas.openxmlformats.org/officeDocument/2006/relationships/image" Target="../media/image3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74" name="Google Shape;474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0" name="Google Shape;480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1" name="Google Shape;481;p76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</a:t>
            </a:r>
            <a:r>
              <a:rPr lang="ru">
                <a:solidFill>
                  <a:schemeClr val="dk1"/>
                </a:solidFill>
              </a:rPr>
              <a:t>трехзначное</a:t>
            </a:r>
            <a:r>
              <a:rPr lang="ru">
                <a:solidFill>
                  <a:schemeClr val="dk1"/>
                </a:solidFill>
              </a:rPr>
              <a:t>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8" name="Google Shape;488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трехзначное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0" name="Google Shape;490;p7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96" name="Google Shape;496;p7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02" name="Google Shape;502;p7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536400" y="1260000"/>
            <a:ext cx="45474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7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0" name="Google Shape;510;p8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2" name="Google Shape;512;p8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1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26" name="Google Shape;526;p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32" name="Google Shape;532;p8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3" name="Google Shape;533;p83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8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0" name="Google Shape;540;p8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84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8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67"/>
          <p:cNvCxnSpPr>
            <a:stCxn id="357" idx="4"/>
            <a:endCxn id="35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7"/>
          <p:cNvCxnSpPr>
            <a:stCxn id="358" idx="4"/>
            <a:endCxn id="36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67"/>
          <p:cNvCxnSpPr>
            <a:stCxn id="360" idx="4"/>
            <a:endCxn id="36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7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57" name="Google Shape;357;p6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67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7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65" name="Google Shape;365;p67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Лекция 2. Массивы </a:t>
            </a:r>
            <a:br>
              <a:rPr lang="ru">
                <a:solidFill>
                  <a:srgbClr val="252525"/>
                </a:solidFill>
              </a:rPr>
            </a:br>
            <a:r>
              <a:rPr lang="ru">
                <a:solidFill>
                  <a:srgbClr val="252525"/>
                </a:solidFill>
              </a:rPr>
              <a:t>и функции в програм- мировании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66" name="Google Shape;366;p67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2.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68" name="Google Shape;368;p6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cxnSp>
        <p:nvCxnSpPr>
          <p:cNvPr id="369" name="Google Shape;369;p67"/>
          <p:cNvCxnSpPr>
            <a:stCxn id="370" idx="4"/>
            <a:endCxn id="371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7"/>
          <p:cNvCxnSpPr>
            <a:stCxn id="371" idx="4"/>
            <a:endCxn id="373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7"/>
          <p:cNvCxnSpPr>
            <a:stCxn id="373" idx="4"/>
            <a:endCxn id="375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3.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7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8" name="Google Shape;378;p67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67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80" name="Google Shape;380;p67"/>
          <p:cNvCxnSpPr>
            <a:stCxn id="381" idx="4"/>
            <a:endCxn id="382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67"/>
          <p:cNvCxnSpPr>
            <a:stCxn id="382" idx="4"/>
            <a:endCxn id="384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7"/>
          <p:cNvCxnSpPr>
            <a:stCxn id="384" idx="4"/>
            <a:endCxn id="386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67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67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1" name="Google Shape;391;p67"/>
          <p:cNvCxnSpPr>
            <a:stCxn id="392" idx="4"/>
            <a:endCxn id="393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7"/>
          <p:cNvCxnSpPr>
            <a:stCxn id="393" idx="4"/>
            <a:endCxn id="395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7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8" name="Google Shape;548;p8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54" name="Google Shape;554;p8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86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62" name="Google Shape;562;p8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87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8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70" name="Google Shape;57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8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8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1" name="Google Shape;581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7" name="Google Shape;587;p9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9" name="Google Shape;589;p90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{AD843F1D-09FA-4BA8-98ED-40E8E83D9BB0}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10: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трёхзначное число и на выходе показывает вторую цифру этого числа.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456 -&gt;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782 -&gt; 8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918 -&gt; 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выводит третью цифру заданного числа или сообщает,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что третьей цифры нет.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645 -&gt;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третьей цифры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32679 -&gt; 6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15: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цифру, обозначающую день недели, и проверяет, является ли этот день выходным.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91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6" name="Google Shape;5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1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91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599" name="Google Shape;599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descr="preencoded.png"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607" name="Google Shape;607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608" name="Google Shape;6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 семинара №1</a:t>
            </a:r>
            <a:endParaRPr/>
          </a:p>
        </p:txBody>
      </p:sp>
      <p:sp>
        <p:nvSpPr>
          <p:cNvPr id="404" name="Google Shape;404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68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{AD843F1D-09FA-4BA8-98ED-40E8E83D9BB0}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два числа и выдает, какое число большее, а какое меньшее.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2 b = 10 -&gt; max = 10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три числа и выдает максимальное из этих чисел.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выдает, является ли число четным (делится ли оно на два без остатка).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>
            <a:stCxn id="423" idx="6"/>
            <a:endCxn id="424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70"/>
          <p:cNvCxnSpPr>
            <a:stCxn id="424" idx="6"/>
            <a:endCxn id="426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70"/>
          <p:cNvCxnSpPr>
            <a:stCxn id="428" idx="6"/>
            <a:endCxn id="423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0"/>
          <p:cNvSpPr txBox="1"/>
          <p:nvPr>
            <p:ph idx="1" type="subTitle"/>
          </p:nvPr>
        </p:nvSpPr>
        <p:spPr>
          <a:xfrm>
            <a:off x="540009" y="1930910"/>
            <a:ext cx="2671500" cy="80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Сегодня -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Продолжение: </a:t>
            </a:r>
            <a:br>
              <a:rPr lang="ru"/>
            </a:br>
            <a:r>
              <a:rPr lang="ru"/>
              <a:t>задачи уровня </a:t>
            </a:r>
            <a:br>
              <a:rPr lang="ru"/>
            </a:br>
            <a:r>
              <a:rPr lang="ru"/>
              <a:t>“Почувствуй себя интерном”</a:t>
            </a:r>
            <a:endParaRPr/>
          </a:p>
        </p:txBody>
      </p:sp>
      <p:sp>
        <p:nvSpPr>
          <p:cNvPr id="428" name="Google Shape;428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2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30" name="Google Shape;430;p70"/>
          <p:cNvSpPr txBox="1"/>
          <p:nvPr>
            <p:ph idx="4" type="subTitle"/>
          </p:nvPr>
        </p:nvSpPr>
        <p:spPr>
          <a:xfrm>
            <a:off x="3411817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джуном”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32" name="Google Shape;432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Формат работы: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168500"/>
            <a:ext cx="5375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Вопросы, обсуждение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решения задачи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в сессионных залах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Обсуждение программы (решения задачи) в общем зале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8" name="Google Shape;448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4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число из отрезка [10, 99] и показывает наибольшую цифру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78 -&gt; 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12-&gt;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85 -&gt; 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462" name="Google Shape;4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64" name="Google Shape;464;p74"/>
          <p:cNvCxnSpPr/>
          <p:nvPr/>
        </p:nvCxnSpPr>
        <p:spPr>
          <a:xfrm flipH="1" rot="10800000">
            <a:off x="2384450" y="2389441"/>
            <a:ext cx="2509500" cy="8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74"/>
          <p:cNvSpPr/>
          <p:nvPr/>
        </p:nvSpPr>
        <p:spPr>
          <a:xfrm>
            <a:off x="2465956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4"/>
          <p:cNvSpPr/>
          <p:nvPr/>
        </p:nvSpPr>
        <p:spPr>
          <a:xfrm>
            <a:off x="4507724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2384450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10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4401559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99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